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-264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D3D38-2E9A-44E7-9D6C-9212C0B1B607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79777-5656-45C1-B250-8F21F95B5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9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of Gen Z plan to buy in the next five years—a marked increase since 2018. And nearly two-thirds say they already feel educated about the home-buying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79777-5656-45C1-B250-8F21F95B51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4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many homebuyers, the primary reason most Gen </a:t>
            </a:r>
            <a:r>
              <a:rPr lang="en-US" dirty="0"/>
              <a:t>Zs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 to buy a home is to start or grow a family. Stable payments and more space are a close second. For a generation that has been raised amid volatility and high rental prices, it’s easy to see why the predictability of a fixed-rate mortgage is appealing.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79777-5656-45C1-B250-8F21F95B51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64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Gen Z prefer to live in single-family homes, with just over a quarter interested in condos and apartments. Trendier options like tiny homes on the road only appeal to a small subset of Gen </a:t>
            </a:r>
            <a:r>
              <a:rPr lang="en-US" dirty="0"/>
              <a:t>Zs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nationally, though local housing markets might impact preferences. </a:t>
            </a:r>
          </a:p>
          <a:p>
            <a:endParaRPr lang="en-US" dirty="0"/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people are choosing to purchase homes may be shifting. Fewer people in their 20s are residing in large urban centers. A growing number are choosing small and medium-sized metro areas.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79777-5656-45C1-B250-8F21F95B51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4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 driven by affordability, preference or both, 52% of Gen Z who plan to own a home want to purchase in suburban areas, </a:t>
            </a:r>
            <a:r>
              <a:rPr lang="en-US" dirty="0"/>
              <a:t>versus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33% in urban areas and 15% in rural areas.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79777-5656-45C1-B250-8F21F95B51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8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 Zs want to live close to the things that make their lives easier and more enjoyable, whether that means shopping centers, attractions or green spaces. Pet-friendliness also ranks high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79777-5656-45C1-B250-8F21F95B51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0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the challenging housing market environment, Gen Z still believes in the value of home ownership and nearly all — 9 in 10 — aspire to become homeowners one day. Gen Z’s starter homes may simply look different than planned</a:t>
            </a:r>
            <a:r>
              <a:rPr lang="en-US" dirty="0"/>
              <a:t>. Buyers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may trade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 on size, location or amenities to achieve their dream of owning a home.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79777-5656-45C1-B250-8F21F95B51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6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D6DB-2BFB-10A7-A6CE-00F6FF150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174C1-F861-005A-0D90-61D7D7466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79F9-2F7E-89F4-A004-A16C3759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6003-080B-4F9F-80D0-DE4F3647DE9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5E0E9-30DC-3B51-A0B7-62955521E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99D8D-0DFC-34F0-1E5D-41FA6AA1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620-3078-4E3D-91D7-0643E4E8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8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D3E8-9CEC-8E16-6B68-4992355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D54C3-5C37-4D2F-DF3C-89EB4363A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7C939-7B42-3064-B9E6-B8D00DD0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6003-080B-4F9F-80D0-DE4F3647DE9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97A5F-FE0D-D6D7-AF81-396D1150A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45882-6C19-728B-841A-35317D30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620-3078-4E3D-91D7-0643E4E8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3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D0704B-5A72-7CA6-9D47-B907FE985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005DB-A82C-B173-84A7-6F1C5DA35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0AD0B-C3C5-4CF7-F268-705832EC4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6003-080B-4F9F-80D0-DE4F3647DE9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144F7-FE54-B02B-BCBD-983BACE1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5AE03-AC5F-83DF-2257-A43ABB35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620-3078-4E3D-91D7-0643E4E8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8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F5793-EA8B-C3DD-774C-6C690C55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35FD0-5FCA-15C3-80B4-FED61BB34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ADB35-8C35-7161-FA38-AE8B6691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6003-080B-4F9F-80D0-DE4F3647DE9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360E9-CA05-4EC8-4FDC-0029D406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CA39B-7D80-48A9-B480-0E6E2A13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620-3078-4E3D-91D7-0643E4E8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3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85779-215E-4613-DA6A-B0ABF9D4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1D3BC-4DFD-D8DD-31EA-184FC0FAF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4ADD2-0080-803C-28D8-CFDA7A8E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6003-080B-4F9F-80D0-DE4F3647DE9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C05EF-0B2A-A2B6-B817-EA30A2BD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90378-29D2-088B-B73D-1D8DCB1B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620-3078-4E3D-91D7-0643E4E8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8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A3154-9473-DF34-473B-D41777FE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3190C-A049-D94C-AAE8-B0308F2E0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130F6-54BF-5844-E7C4-72E30F7C9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B93DF-353A-6EAF-7246-D0A4A29A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6003-080B-4F9F-80D0-DE4F3647DE9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C8749-80E0-8650-67C0-795007CE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DD9CE-54A5-85CF-9DDA-C98F99DD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620-3078-4E3D-91D7-0643E4E8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5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AE55-CD46-D523-E9C2-74033C67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E5496-1CBA-1DAF-E323-C431443E4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9F556-E62A-B71A-DC39-2EEF0235F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475FD-7F57-CD56-2BA9-0B12945CE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A3CBB3-C085-BCFB-0D57-5E5490E9A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43F1FD-3829-BD39-9EA4-8071D6386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6003-080B-4F9F-80D0-DE4F3647DE9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86B062-C081-1667-9F7A-C6C44823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F7BE7-B90A-2E60-0F10-40833178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620-3078-4E3D-91D7-0643E4E8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DB27-D4C8-8144-D514-0C0B454B2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5CDA3-2F1D-2A73-9911-181D910C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6003-080B-4F9F-80D0-DE4F3647DE9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A5259-618B-DD81-1CAA-8CE6661B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9E628-2B9F-B953-ACD7-EF72CA02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620-3078-4E3D-91D7-0643E4E8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9A189-9E77-9FA3-3BA7-D0AF42D5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6003-080B-4F9F-80D0-DE4F3647DE9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98EC6-581F-892B-F67C-239DB030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F9922-B01A-A4E2-7C36-66989F90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620-3078-4E3D-91D7-0643E4E8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64E6-E5D7-64E2-5D96-2C3340C5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33A7F-66CC-87C5-58E5-417A99093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C85B7-8F26-E46A-D35D-C31D559BC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43D5C-269A-C75C-70A2-DFEE8D4F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6003-080B-4F9F-80D0-DE4F3647DE9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FA9DB-0981-41BF-249C-90B001B8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1721C-1400-BDD3-4D7A-FBB7E651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620-3078-4E3D-91D7-0643E4E8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2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8C75D-E7B6-C05E-AECD-B2AA3E04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BEB752-68E5-FECF-22CF-F5DA2C16E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810B5-B2D4-EE3F-8D47-C0CFB20D0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31BB-F870-3793-0457-C957E534E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6003-080B-4F9F-80D0-DE4F3647DE9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675CF-69C1-5FBF-2E2A-C885B93F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CC217-6EE5-9172-BFF1-480A763F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0620-3078-4E3D-91D7-0643E4E8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8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C27FC2-F679-E9CB-DAD1-3221935D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D9700-860E-6592-32B2-E13E39623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9FFFD-C8CC-BD1A-9108-C1CFE4341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036003-080B-4F9F-80D0-DE4F3647DE9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1ED57-70F1-FF2A-E511-20F069E9D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9AA1B-94A8-F762-7C32-DC6669582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DE0620-3078-4E3D-91D7-0643E4E8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5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1B769-D91C-3AFB-95A7-B7FA597BD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DA777-B658-9684-D057-A461CD0447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background with blue text&#10;&#10;AI-generated content may be incorrect.">
            <a:extLst>
              <a:ext uri="{FF2B5EF4-FFF2-40B4-BE49-F238E27FC236}">
                <a16:creationId xmlns:a16="http://schemas.microsoft.com/office/drawing/2014/main" id="{1278F6BC-5CC0-F498-41B5-446235B00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4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F97DC-F35F-53B7-F19C-49B456A27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96483-A86F-3F18-1271-31D20574A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3CA5F1-B8A5-5763-2462-3CC6D579D4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 descr="A graphic of a house and chart&#10;&#10;AI-generated content may be incorrect.">
            <a:extLst>
              <a:ext uri="{FF2B5EF4-FFF2-40B4-BE49-F238E27FC236}">
                <a16:creationId xmlns:a16="http://schemas.microsoft.com/office/drawing/2014/main" id="{62BF9C7B-550C-747D-EAE5-FC5BA04BF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6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DD27E-0413-197E-82B4-B1F5BE72A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2DD5-1FEE-7912-DDD8-8332BBBA4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50A91-29FB-AE5E-5747-750DB3B37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graph&#10;&#10;AI-generated content may be incorrect.">
            <a:extLst>
              <a:ext uri="{FF2B5EF4-FFF2-40B4-BE49-F238E27FC236}">
                <a16:creationId xmlns:a16="http://schemas.microsoft.com/office/drawing/2014/main" id="{E11948C1-4CDC-EF6D-D5CA-974397FD4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1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A4BC6-2069-F437-2BCC-891325C87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DA11D-9CD8-0398-68E0-61EDF2E94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2DEA5-721D-A60E-FCBD-45D978F5D4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chart&#10;&#10;AI-generated content may be incorrect.">
            <a:extLst>
              <a:ext uri="{FF2B5EF4-FFF2-40B4-BE49-F238E27FC236}">
                <a16:creationId xmlns:a16="http://schemas.microsoft.com/office/drawing/2014/main" id="{7F91CA8B-0AAF-216B-F4B1-92752CA46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2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ABF0D-07F5-9D10-9977-6C556F67C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2408-61D2-C195-B8D6-3A83DFE89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3E83F-F968-921B-F53D-6E4A00C7D1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 page&#10;&#10;AI-generated content may be incorrect.">
            <a:extLst>
              <a:ext uri="{FF2B5EF4-FFF2-40B4-BE49-F238E27FC236}">
                <a16:creationId xmlns:a16="http://schemas.microsoft.com/office/drawing/2014/main" id="{ECD7B7BA-725D-EA91-2174-EA899F493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3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white background">
            <a:extLst>
              <a:ext uri="{FF2B5EF4-FFF2-40B4-BE49-F238E27FC236}">
                <a16:creationId xmlns:a16="http://schemas.microsoft.com/office/drawing/2014/main" id="{CCCB4542-8BEE-058C-A194-CA112CD81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628840" cy="6857999"/>
          </a:xfrm>
        </p:spPr>
      </p:pic>
    </p:spTree>
    <p:extLst>
      <p:ext uri="{BB962C8B-B14F-4D97-AF65-F5344CB8AC3E}">
        <p14:creationId xmlns:p14="http://schemas.microsoft.com/office/powerpoint/2010/main" val="220716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E1B37345-0CBE-7F1F-B27D-4FE81D5CA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73" y="-33454"/>
            <a:ext cx="12310946" cy="6924907"/>
          </a:xfrm>
        </p:spPr>
      </p:pic>
    </p:spTree>
    <p:extLst>
      <p:ext uri="{BB962C8B-B14F-4D97-AF65-F5344CB8AC3E}">
        <p14:creationId xmlns:p14="http://schemas.microsoft.com/office/powerpoint/2010/main" val="365562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318</Words>
  <Application>Microsoft Office PowerPoint</Application>
  <PresentationFormat>Widescreen</PresentationFormat>
  <Paragraphs>14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 Winters</dc:creator>
  <cp:lastModifiedBy>Claire Winters</cp:lastModifiedBy>
  <cp:revision>1</cp:revision>
  <dcterms:created xsi:type="dcterms:W3CDTF">2025-08-27T16:53:22Z</dcterms:created>
  <dcterms:modified xsi:type="dcterms:W3CDTF">2025-08-27T17:13:47Z</dcterms:modified>
</cp:coreProperties>
</file>